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64" r:id="rId6"/>
    <p:sldId id="266" r:id="rId7"/>
    <p:sldId id="265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2B38"/>
    <a:srgbClr val="0D324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6177-44B8-4DC1-AE61-86669B86E67F}" type="datetimeFigureOut">
              <a:rPr lang="en-AU" smtClean="0"/>
              <a:pPr/>
              <a:t>30/03/2017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947ED-998D-4B76-AE4D-FDEFAFC39EF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6177-44B8-4DC1-AE61-86669B86E67F}" type="datetimeFigureOut">
              <a:rPr lang="en-AU" smtClean="0"/>
              <a:pPr/>
              <a:t>30/03/2017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947ED-998D-4B76-AE4D-FDEFAFC39EF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6177-44B8-4DC1-AE61-86669B86E67F}" type="datetimeFigureOut">
              <a:rPr lang="en-AU" smtClean="0"/>
              <a:pPr/>
              <a:t>30/03/2017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947ED-998D-4B76-AE4D-FDEFAFC39EF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6177-44B8-4DC1-AE61-86669B86E67F}" type="datetimeFigureOut">
              <a:rPr lang="en-AU" smtClean="0"/>
              <a:pPr/>
              <a:t>30/03/2017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947ED-998D-4B76-AE4D-FDEFAFC39EF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6177-44B8-4DC1-AE61-86669B86E67F}" type="datetimeFigureOut">
              <a:rPr lang="en-AU" smtClean="0"/>
              <a:pPr/>
              <a:t>30/03/2017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947ED-998D-4B76-AE4D-FDEFAFC39EF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6177-44B8-4DC1-AE61-86669B86E67F}" type="datetimeFigureOut">
              <a:rPr lang="en-AU" smtClean="0"/>
              <a:pPr/>
              <a:t>30/03/2017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947ED-998D-4B76-AE4D-FDEFAFC39EF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6177-44B8-4DC1-AE61-86669B86E67F}" type="datetimeFigureOut">
              <a:rPr lang="en-AU" smtClean="0"/>
              <a:pPr/>
              <a:t>30/03/2017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947ED-998D-4B76-AE4D-FDEFAFC39EF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6177-44B8-4DC1-AE61-86669B86E67F}" type="datetimeFigureOut">
              <a:rPr lang="en-AU" smtClean="0"/>
              <a:pPr/>
              <a:t>30/03/2017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947ED-998D-4B76-AE4D-FDEFAFC39EF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6177-44B8-4DC1-AE61-86669B86E67F}" type="datetimeFigureOut">
              <a:rPr lang="en-AU" smtClean="0"/>
              <a:pPr/>
              <a:t>30/03/2017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947ED-998D-4B76-AE4D-FDEFAFC39EF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6177-44B8-4DC1-AE61-86669B86E67F}" type="datetimeFigureOut">
              <a:rPr lang="en-AU" smtClean="0"/>
              <a:pPr/>
              <a:t>30/03/2017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947ED-998D-4B76-AE4D-FDEFAFC39EF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6177-44B8-4DC1-AE61-86669B86E67F}" type="datetimeFigureOut">
              <a:rPr lang="en-AU" smtClean="0"/>
              <a:pPr/>
              <a:t>30/03/2017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947ED-998D-4B76-AE4D-FDEFAFC39EF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E6177-44B8-4DC1-AE61-86669B86E67F}" type="datetimeFigureOut">
              <a:rPr lang="en-AU" smtClean="0"/>
              <a:pPr/>
              <a:t>30/03/2017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947ED-998D-4B76-AE4D-FDEFAFC39EF5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ineyard &amp; Wine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nal Pray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ayer of the Beatitudes for PP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ng image for 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0" y="0"/>
            <a:ext cx="152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1628800"/>
            <a:ext cx="7200800" cy="2800767"/>
          </a:xfrm>
          <a:prstGeom prst="rect">
            <a:avLst/>
          </a:prstGeom>
          <a:noFill/>
          <a:ln w="38100">
            <a:solidFill>
              <a:srgbClr val="0D324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5400" dirty="0" smtClean="0">
                <a:solidFill>
                  <a:srgbClr val="0E2B38"/>
                </a:solidFill>
                <a:latin typeface="Bodoni MT" pitchFamily="18" charset="0"/>
              </a:rPr>
              <a:t>‘The Big Picture’</a:t>
            </a:r>
          </a:p>
          <a:p>
            <a:pPr algn="ctr"/>
            <a:endParaRPr lang="en-AU" sz="5400" dirty="0" smtClean="0">
              <a:latin typeface="Bodoni MT" pitchFamily="18" charset="0"/>
            </a:endParaRPr>
          </a:p>
          <a:p>
            <a:pPr algn="ctr"/>
            <a:r>
              <a:rPr lang="en-AU" sz="4400" dirty="0" smtClean="0">
                <a:solidFill>
                  <a:srgbClr val="0D3243"/>
                </a:solidFill>
                <a:latin typeface="Bodoni MT" pitchFamily="18" charset="0"/>
              </a:rPr>
              <a:t>Professor Peter </a:t>
            </a:r>
            <a:r>
              <a:rPr lang="en-AU" sz="4400" dirty="0" err="1" smtClean="0">
                <a:solidFill>
                  <a:srgbClr val="0D3243"/>
                </a:solidFill>
                <a:latin typeface="Bodoni MT" pitchFamily="18" charset="0"/>
              </a:rPr>
              <a:t>Phibbs</a:t>
            </a:r>
            <a:endParaRPr lang="en-AU" sz="4400" dirty="0" smtClean="0">
              <a:solidFill>
                <a:srgbClr val="0D3243"/>
              </a:solidFill>
              <a:latin typeface="Bodoni MT" pitchFamily="18" charset="0"/>
            </a:endParaRPr>
          </a:p>
          <a:p>
            <a:pPr algn="ctr"/>
            <a:r>
              <a:rPr lang="en-AU" sz="2400" dirty="0" smtClean="0">
                <a:solidFill>
                  <a:srgbClr val="0D3243"/>
                </a:solidFill>
                <a:latin typeface="Bodoni MT" pitchFamily="18" charset="0"/>
              </a:rPr>
              <a:t>University of Sydney</a:t>
            </a:r>
            <a:endParaRPr lang="en-AU" sz="2400" dirty="0">
              <a:solidFill>
                <a:srgbClr val="0D3243"/>
              </a:solidFill>
              <a:latin typeface="Bodoni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ng image for 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0" y="0"/>
            <a:ext cx="152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1628800"/>
            <a:ext cx="7200800" cy="2492990"/>
          </a:xfrm>
          <a:prstGeom prst="rect">
            <a:avLst/>
          </a:prstGeom>
          <a:noFill/>
          <a:ln w="38100">
            <a:solidFill>
              <a:srgbClr val="0D324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5400" dirty="0" smtClean="0">
                <a:solidFill>
                  <a:srgbClr val="0E2B38"/>
                </a:solidFill>
                <a:latin typeface="Bodoni MT" pitchFamily="18" charset="0"/>
              </a:rPr>
              <a:t>Diocesan Whip Around</a:t>
            </a:r>
          </a:p>
          <a:p>
            <a:pPr algn="ctr"/>
            <a:endParaRPr lang="en-AU" sz="5400" dirty="0" smtClean="0">
              <a:latin typeface="Bodoni MT" pitchFamily="18" charset="0"/>
            </a:endParaRPr>
          </a:p>
          <a:p>
            <a:pPr algn="ctr"/>
            <a:r>
              <a:rPr lang="en-AU" sz="2400" dirty="0" smtClean="0">
                <a:solidFill>
                  <a:srgbClr val="0D3243"/>
                </a:solidFill>
                <a:latin typeface="Bodoni MT" pitchFamily="18" charset="0"/>
              </a:rPr>
              <a:t>Who’s in the room?</a:t>
            </a:r>
          </a:p>
          <a:p>
            <a:pPr algn="ctr"/>
            <a:r>
              <a:rPr lang="en-AU" sz="2400" dirty="0" smtClean="0">
                <a:solidFill>
                  <a:srgbClr val="0D3243"/>
                </a:solidFill>
                <a:latin typeface="Bodoni MT" pitchFamily="18" charset="0"/>
              </a:rPr>
              <a:t>Sharing our successes and challenges</a:t>
            </a:r>
            <a:endParaRPr lang="en-AU" sz="2400" dirty="0">
              <a:solidFill>
                <a:srgbClr val="0D3243"/>
              </a:solidFill>
              <a:latin typeface="Bodoni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ng image for 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0" y="0"/>
            <a:ext cx="152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1628800"/>
            <a:ext cx="7200800" cy="3631763"/>
          </a:xfrm>
          <a:prstGeom prst="rect">
            <a:avLst/>
          </a:prstGeom>
          <a:noFill/>
          <a:ln w="38100">
            <a:solidFill>
              <a:srgbClr val="0D324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5400" dirty="0" smtClean="0">
                <a:solidFill>
                  <a:srgbClr val="0E2B38"/>
                </a:solidFill>
                <a:latin typeface="Bodoni MT" pitchFamily="18" charset="0"/>
              </a:rPr>
              <a:t>Sharing Stories of Homelessness</a:t>
            </a:r>
          </a:p>
          <a:p>
            <a:pPr algn="ctr"/>
            <a:endParaRPr lang="en-AU" sz="5400" dirty="0" smtClean="0">
              <a:latin typeface="Bodoni MT" pitchFamily="18" charset="0"/>
            </a:endParaRPr>
          </a:p>
          <a:p>
            <a:pPr algn="ctr"/>
            <a:r>
              <a:rPr lang="en-AU" sz="4400" dirty="0" smtClean="0">
                <a:solidFill>
                  <a:srgbClr val="0D3243"/>
                </a:solidFill>
                <a:latin typeface="Bodoni MT" pitchFamily="18" charset="0"/>
              </a:rPr>
              <a:t>Barry Anderson</a:t>
            </a:r>
          </a:p>
          <a:p>
            <a:pPr algn="ctr"/>
            <a:r>
              <a:rPr lang="en-AU" sz="2400" dirty="0" smtClean="0">
                <a:solidFill>
                  <a:srgbClr val="0D3243"/>
                </a:solidFill>
                <a:latin typeface="Bodoni MT" pitchFamily="18" charset="0"/>
              </a:rPr>
              <a:t>Cana Communities</a:t>
            </a:r>
            <a:endParaRPr lang="en-AU" sz="2400" dirty="0">
              <a:solidFill>
                <a:srgbClr val="0D3243"/>
              </a:solidFill>
              <a:latin typeface="Bodoni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ng image for 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0" y="0"/>
            <a:ext cx="152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1196752"/>
            <a:ext cx="7200800" cy="4893647"/>
          </a:xfrm>
          <a:prstGeom prst="rect">
            <a:avLst/>
          </a:prstGeom>
          <a:noFill/>
          <a:ln w="38100">
            <a:solidFill>
              <a:srgbClr val="0D324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5400" dirty="0" smtClean="0">
                <a:solidFill>
                  <a:srgbClr val="0E2B38"/>
                </a:solidFill>
                <a:latin typeface="Bodoni MT" pitchFamily="18" charset="0"/>
              </a:rPr>
              <a:t>Panel  </a:t>
            </a:r>
          </a:p>
          <a:p>
            <a:pPr algn="ctr"/>
            <a:r>
              <a:rPr lang="en-AU" sz="5400" dirty="0" smtClean="0">
                <a:solidFill>
                  <a:srgbClr val="0E2B38"/>
                </a:solidFill>
                <a:latin typeface="Bodoni MT" pitchFamily="18" charset="0"/>
              </a:rPr>
              <a:t>‘Challenges and Solutions’</a:t>
            </a:r>
          </a:p>
          <a:p>
            <a:pPr algn="ctr"/>
            <a:endParaRPr lang="en-AU" sz="5400" dirty="0" smtClean="0">
              <a:latin typeface="Bodoni MT" pitchFamily="18" charset="0"/>
            </a:endParaRPr>
          </a:p>
          <a:p>
            <a:pPr algn="ctr"/>
            <a:r>
              <a:rPr lang="en-AU" sz="2400" dirty="0" smtClean="0">
                <a:solidFill>
                  <a:srgbClr val="0D3243"/>
                </a:solidFill>
                <a:latin typeface="Bodoni MT" pitchFamily="18" charset="0"/>
              </a:rPr>
              <a:t>Dr Louise Crabtree – Western Sydney University</a:t>
            </a:r>
          </a:p>
          <a:p>
            <a:pPr algn="ctr"/>
            <a:r>
              <a:rPr lang="en-AU" sz="2400" dirty="0" smtClean="0">
                <a:solidFill>
                  <a:srgbClr val="0D3243"/>
                </a:solidFill>
                <a:latin typeface="Bodoni MT" pitchFamily="18" charset="0"/>
              </a:rPr>
              <a:t>David Barrow – Sydney Alliance</a:t>
            </a:r>
          </a:p>
          <a:p>
            <a:pPr algn="ctr"/>
            <a:r>
              <a:rPr lang="en-AU" sz="2400" dirty="0" smtClean="0">
                <a:solidFill>
                  <a:srgbClr val="0D3243"/>
                </a:solidFill>
                <a:latin typeface="Bodoni MT" pitchFamily="18" charset="0"/>
              </a:rPr>
              <a:t>Dr Judy Yates – University of Sydney</a:t>
            </a:r>
          </a:p>
          <a:p>
            <a:pPr algn="ctr"/>
            <a:r>
              <a:rPr lang="en-AU" sz="2400" dirty="0" smtClean="0">
                <a:solidFill>
                  <a:srgbClr val="0D3243"/>
                </a:solidFill>
                <a:latin typeface="Bodoni MT" pitchFamily="18" charset="0"/>
              </a:rPr>
              <a:t>Dr Joanne Jakovich – Big World Homes</a:t>
            </a:r>
            <a:endParaRPr lang="en-AU" sz="2400" dirty="0">
              <a:solidFill>
                <a:srgbClr val="0D3243"/>
              </a:solidFill>
              <a:latin typeface="Bodoni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ng image for 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0" y="0"/>
            <a:ext cx="152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764704"/>
            <a:ext cx="7200800" cy="3939540"/>
          </a:xfrm>
          <a:prstGeom prst="rect">
            <a:avLst/>
          </a:prstGeom>
          <a:noFill/>
          <a:ln w="38100">
            <a:solidFill>
              <a:srgbClr val="0D324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5400" dirty="0" smtClean="0">
                <a:solidFill>
                  <a:srgbClr val="0E2B38"/>
                </a:solidFill>
                <a:latin typeface="Bodoni MT" pitchFamily="18" charset="0"/>
              </a:rPr>
              <a:t>Parish Connections</a:t>
            </a:r>
          </a:p>
          <a:p>
            <a:pPr algn="ctr"/>
            <a:r>
              <a:rPr lang="en-AU" sz="3200" dirty="0" smtClean="0">
                <a:solidFill>
                  <a:srgbClr val="0E2B38"/>
                </a:solidFill>
                <a:latin typeface="Bodoni MT" pitchFamily="18" charset="0"/>
              </a:rPr>
              <a:t>______</a:t>
            </a:r>
          </a:p>
          <a:p>
            <a:pPr algn="ctr"/>
            <a:r>
              <a:rPr lang="en-AU" sz="4400" dirty="0" smtClean="0">
                <a:solidFill>
                  <a:srgbClr val="0D3243"/>
                </a:solidFill>
                <a:latin typeface="Bodoni MT" pitchFamily="18" charset="0"/>
              </a:rPr>
              <a:t>Small Groups</a:t>
            </a:r>
          </a:p>
          <a:p>
            <a:pPr algn="ctr"/>
            <a:r>
              <a:rPr lang="en-AU" sz="2400" dirty="0" smtClean="0">
                <a:solidFill>
                  <a:srgbClr val="0D3243"/>
                </a:solidFill>
                <a:latin typeface="Bodoni MT" pitchFamily="18" charset="0"/>
              </a:rPr>
              <a:t>At Deanery tables get to know each other. Introduce yourselves; share a little about your social justice work; why you care about social justice; what issues you care about; do you have plans or a desire to work on housing or homelessness issues?</a:t>
            </a:r>
            <a:endParaRPr lang="en-AU" sz="2400" dirty="0">
              <a:solidFill>
                <a:srgbClr val="0D3243"/>
              </a:solidFill>
              <a:latin typeface="Bodoni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ng image for 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0" y="0"/>
            <a:ext cx="152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7200800" cy="6571030"/>
          </a:xfrm>
          <a:prstGeom prst="rect">
            <a:avLst/>
          </a:prstGeom>
          <a:noFill/>
          <a:ln w="38100">
            <a:solidFill>
              <a:srgbClr val="0D324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5400" dirty="0" smtClean="0">
                <a:solidFill>
                  <a:srgbClr val="0E2B38"/>
                </a:solidFill>
                <a:latin typeface="Bodoni MT" pitchFamily="18" charset="0"/>
              </a:rPr>
              <a:t>Action Commitments</a:t>
            </a:r>
            <a:endParaRPr lang="en-AU" sz="3200" dirty="0" smtClean="0">
              <a:solidFill>
                <a:srgbClr val="0E2B38"/>
              </a:solidFill>
              <a:latin typeface="Bodoni MT" pitchFamily="18" charset="0"/>
            </a:endParaRPr>
          </a:p>
          <a:p>
            <a:pPr algn="ctr"/>
            <a:r>
              <a:rPr lang="en-AU" sz="1100" dirty="0" smtClean="0">
                <a:solidFill>
                  <a:srgbClr val="0E2B38"/>
                </a:solidFill>
                <a:latin typeface="Bodoni MT" pitchFamily="18" charset="0"/>
              </a:rPr>
              <a:t>________________________</a:t>
            </a:r>
          </a:p>
          <a:p>
            <a:pPr algn="ctr"/>
            <a:r>
              <a:rPr lang="en-AU" sz="4400" dirty="0" smtClean="0">
                <a:solidFill>
                  <a:srgbClr val="0D3243"/>
                </a:solidFill>
                <a:latin typeface="Bodoni MT" pitchFamily="18" charset="0"/>
              </a:rPr>
              <a:t>Small Group and Plenary</a:t>
            </a:r>
          </a:p>
          <a:p>
            <a:pPr algn="ctr"/>
            <a:r>
              <a:rPr lang="en-AU" sz="2400" dirty="0" smtClean="0">
                <a:solidFill>
                  <a:srgbClr val="0D3243"/>
                </a:solidFill>
                <a:latin typeface="Bodoni MT" pitchFamily="18" charset="0"/>
              </a:rPr>
              <a:t>What one action will you commit to doing in the next 6 months? This might be across parishes if you have just discovered shared interests or it might still be within your own SJ group/parish. You’ve heard many ideas for taking action today – will you commit to a campaign? Is there a conversation or two you need to have with key people? Do need to find out what’s happening in your local community? Visit an MP? Volunteer somewhere? Maybe you’ll start a social justice group if you don’t have one?</a:t>
            </a:r>
          </a:p>
          <a:p>
            <a:pPr algn="ctr"/>
            <a:r>
              <a:rPr lang="en-AU" sz="2400" dirty="0" smtClean="0">
                <a:solidFill>
                  <a:srgbClr val="0D3243"/>
                </a:solidFill>
                <a:latin typeface="Bodoni MT" pitchFamily="18" charset="0"/>
              </a:rPr>
              <a:t>PICK ONE THING YOU CAN REALISTICALLY DO AND WILL COMMIT TO TODAY – WRITE IT DOWN.</a:t>
            </a:r>
            <a:endParaRPr lang="en-AU" sz="2400" dirty="0">
              <a:solidFill>
                <a:srgbClr val="0D3243"/>
              </a:solidFill>
              <a:latin typeface="Bodoni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241</Words>
  <Application>Microsoft Office PowerPoint</Application>
  <PresentationFormat>On-screen Show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kimberley.doyle</dc:creator>
  <cp:lastModifiedBy>kimberley.doyle</cp:lastModifiedBy>
  <cp:revision>10</cp:revision>
  <dcterms:created xsi:type="dcterms:W3CDTF">2017-03-09T00:31:06Z</dcterms:created>
  <dcterms:modified xsi:type="dcterms:W3CDTF">2017-03-30T04:56:46Z</dcterms:modified>
</cp:coreProperties>
</file>